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8" r:id="rId4"/>
  </p:sldMasterIdLst>
  <p:notesMasterIdLst>
    <p:notesMasterId r:id="rId17"/>
  </p:notesMasterIdLst>
  <p:handoutMasterIdLst>
    <p:handoutMasterId r:id="rId18"/>
  </p:handoutMasterIdLst>
  <p:sldIdLst>
    <p:sldId id="270" r:id="rId5"/>
    <p:sldId id="261" r:id="rId6"/>
    <p:sldId id="723" r:id="rId7"/>
    <p:sldId id="725" r:id="rId8"/>
    <p:sldId id="740" r:id="rId9"/>
    <p:sldId id="741" r:id="rId10"/>
    <p:sldId id="727" r:id="rId11"/>
    <p:sldId id="730" r:id="rId12"/>
    <p:sldId id="731" r:id="rId13"/>
    <p:sldId id="733" r:id="rId14"/>
    <p:sldId id="735" r:id="rId15"/>
    <p:sldId id="72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7F7"/>
    <a:srgbClr val="E6E6E6"/>
    <a:srgbClr val="1C1E26"/>
    <a:srgbClr val="303342"/>
    <a:srgbClr val="485F74"/>
    <a:srgbClr val="354655"/>
    <a:srgbClr val="C80000"/>
    <a:srgbClr val="85B31F"/>
    <a:srgbClr val="3C4052"/>
    <a:srgbClr val="D83C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01" autoAdjust="0"/>
    <p:restoredTop sz="94607" autoAdjust="0"/>
  </p:normalViewPr>
  <p:slideViewPr>
    <p:cSldViewPr snapToGrid="0">
      <p:cViewPr varScale="1">
        <p:scale>
          <a:sx n="103" d="100"/>
          <a:sy n="103" d="100"/>
        </p:scale>
        <p:origin x="208" y="1032"/>
      </p:cViewPr>
      <p:guideLst>
        <p:guide orient="horz" pos="2160"/>
        <p:guide pos="3840"/>
      </p:guideLst>
    </p:cSldViewPr>
  </p:slideViewPr>
  <p:outlineViewPr>
    <p:cViewPr>
      <p:scale>
        <a:sx n="75" d="100"/>
        <a:sy n="75" d="100"/>
      </p:scale>
      <p:origin x="0" y="0"/>
    </p:cViewPr>
  </p:outlineViewPr>
  <p:notesTextViewPr>
    <p:cViewPr>
      <p:scale>
        <a:sx n="3" d="2"/>
        <a:sy n="3" d="2"/>
      </p:scale>
      <p:origin x="0" y="0"/>
    </p:cViewPr>
  </p:notesTextViewPr>
  <p:sorterViewPr>
    <p:cViewPr varScale="1">
      <p:scale>
        <a:sx n="1" d="1"/>
        <a:sy n="1" d="1"/>
      </p:scale>
      <p:origin x="0" y="-144264"/>
    </p:cViewPr>
  </p:sorterViewPr>
  <p:notesViewPr>
    <p:cSldViewPr snapToGrid="0">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421010-3731-422F-8CF1-CD47B2D7C9F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2656080-143A-4905-932A-5C7754887A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920ABC-E11D-42B4-A428-76B2C5BC0052}" type="datetimeFigureOut">
              <a:rPr lang="en-US" smtClean="0"/>
              <a:t>4/29/21</a:t>
            </a:fld>
            <a:endParaRPr lang="en-US" dirty="0"/>
          </a:p>
        </p:txBody>
      </p:sp>
      <p:sp>
        <p:nvSpPr>
          <p:cNvPr id="4" name="Footer Placeholder 3">
            <a:extLst>
              <a:ext uri="{FF2B5EF4-FFF2-40B4-BE49-F238E27FC236}">
                <a16:creationId xmlns:a16="http://schemas.microsoft.com/office/drawing/2014/main" id="{96359276-DB8D-43B4-8029-4A695209B9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Cafe Chill!</a:t>
            </a:r>
            <a:endParaRPr lang="en-US" dirty="0"/>
          </a:p>
        </p:txBody>
      </p:sp>
      <p:sp>
        <p:nvSpPr>
          <p:cNvPr id="5" name="Slide Number Placeholder 4">
            <a:extLst>
              <a:ext uri="{FF2B5EF4-FFF2-40B4-BE49-F238E27FC236}">
                <a16:creationId xmlns:a16="http://schemas.microsoft.com/office/drawing/2014/main" id="{2E29EE0F-113C-45AB-9877-4A16FFA6A9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DB89D3-056A-4F4C-8125-EA7126289545}" type="slidenum">
              <a:rPr lang="en-US" smtClean="0"/>
              <a:t>‹#›</a:t>
            </a:fld>
            <a:endParaRPr lang="en-US" dirty="0"/>
          </a:p>
        </p:txBody>
      </p:sp>
    </p:spTree>
    <p:extLst>
      <p:ext uri="{BB962C8B-B14F-4D97-AF65-F5344CB8AC3E}">
        <p14:creationId xmlns:p14="http://schemas.microsoft.com/office/powerpoint/2010/main" val="3231827892"/>
      </p:ext>
    </p:extLst>
  </p:cSld>
  <p:clrMap bg1="lt1" tx1="dk1" bg2="lt2" tx2="dk2" accent1="accent1" accent2="accent2" accent3="accent3" accent4="accent4" accent5="accent5" accent6="accent6" hlink="hlink" folHlink="folHlink"/>
  <p:hf hdr="0" dt="0"/>
</p:handoutMaster>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3EED04-A4F0-49ED-B42E-211B56474E8D}" type="datetimeFigureOut">
              <a:rPr lang="en-US" smtClean="0"/>
              <a:t>4/29/21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Cafe Chill!</a:t>
            </a: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220CB7-DCA5-4E5B-97F1-300CDD8D2AAB}" type="slidenum">
              <a:rPr lang="en-US" smtClean="0"/>
              <a:t>‹#›</a:t>
            </a:fld>
            <a:endParaRPr lang="en-US" dirty="0"/>
          </a:p>
        </p:txBody>
      </p:sp>
    </p:spTree>
    <p:extLst>
      <p:ext uri="{BB962C8B-B14F-4D97-AF65-F5344CB8AC3E}">
        <p14:creationId xmlns:p14="http://schemas.microsoft.com/office/powerpoint/2010/main" val="3267183278"/>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a:t>
            </a:fld>
            <a:endParaRPr lang="en-US" dirty="0"/>
          </a:p>
        </p:txBody>
      </p:sp>
      <p:sp>
        <p:nvSpPr>
          <p:cNvPr id="5" name="Footer Placeholder 4">
            <a:extLst>
              <a:ext uri="{FF2B5EF4-FFF2-40B4-BE49-F238E27FC236}">
                <a16:creationId xmlns:a16="http://schemas.microsoft.com/office/drawing/2014/main" id="{1466C2D3-37A4-0549-A8EC-09BAB18BC08D}"/>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2419457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10</a:t>
            </a:fld>
            <a:endParaRPr lang="en-US" dirty="0"/>
          </a:p>
        </p:txBody>
      </p:sp>
      <p:sp>
        <p:nvSpPr>
          <p:cNvPr id="5" name="Footer Placeholder 4">
            <a:extLst>
              <a:ext uri="{FF2B5EF4-FFF2-40B4-BE49-F238E27FC236}">
                <a16:creationId xmlns:a16="http://schemas.microsoft.com/office/drawing/2014/main" id="{5E657EAE-3EB9-0940-B19F-55F3B405975F}"/>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39119231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11</a:t>
            </a:fld>
            <a:endParaRPr lang="en-US" dirty="0"/>
          </a:p>
        </p:txBody>
      </p:sp>
      <p:sp>
        <p:nvSpPr>
          <p:cNvPr id="5" name="Footer Placeholder 4">
            <a:extLst>
              <a:ext uri="{FF2B5EF4-FFF2-40B4-BE49-F238E27FC236}">
                <a16:creationId xmlns:a16="http://schemas.microsoft.com/office/drawing/2014/main" id="{4D75D9B8-6A83-C143-BE94-211EE64E2B5A}"/>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12098678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12</a:t>
            </a:fld>
            <a:endParaRPr lang="en-US" dirty="0"/>
          </a:p>
        </p:txBody>
      </p:sp>
      <p:sp>
        <p:nvSpPr>
          <p:cNvPr id="5" name="Footer Placeholder 4">
            <a:extLst>
              <a:ext uri="{FF2B5EF4-FFF2-40B4-BE49-F238E27FC236}">
                <a16:creationId xmlns:a16="http://schemas.microsoft.com/office/drawing/2014/main" id="{6433CBE1-C39B-7142-A249-071DF5938EDD}"/>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1824117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2</a:t>
            </a:fld>
            <a:endParaRPr lang="en-US" dirty="0"/>
          </a:p>
        </p:txBody>
      </p:sp>
      <p:sp>
        <p:nvSpPr>
          <p:cNvPr id="5" name="Footer Placeholder 4">
            <a:extLst>
              <a:ext uri="{FF2B5EF4-FFF2-40B4-BE49-F238E27FC236}">
                <a16:creationId xmlns:a16="http://schemas.microsoft.com/office/drawing/2014/main" id="{05ED3C86-0933-FB47-A82D-519B9C6FA7CA}"/>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686636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3</a:t>
            </a:fld>
            <a:endParaRPr lang="en-US" dirty="0"/>
          </a:p>
        </p:txBody>
      </p:sp>
      <p:sp>
        <p:nvSpPr>
          <p:cNvPr id="5" name="Footer Placeholder 4">
            <a:extLst>
              <a:ext uri="{FF2B5EF4-FFF2-40B4-BE49-F238E27FC236}">
                <a16:creationId xmlns:a16="http://schemas.microsoft.com/office/drawing/2014/main" id="{4234B47C-FA4B-CA47-AD20-A04E797397A3}"/>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36379905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4</a:t>
            </a:fld>
            <a:endParaRPr lang="en-US" dirty="0"/>
          </a:p>
        </p:txBody>
      </p:sp>
      <p:sp>
        <p:nvSpPr>
          <p:cNvPr id="5" name="Footer Placeholder 4">
            <a:extLst>
              <a:ext uri="{FF2B5EF4-FFF2-40B4-BE49-F238E27FC236}">
                <a16:creationId xmlns:a16="http://schemas.microsoft.com/office/drawing/2014/main" id="{B2C40D85-6CDB-EA4D-928E-628052AAA64F}"/>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1236496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5</a:t>
            </a:fld>
            <a:endParaRPr lang="en-US" dirty="0"/>
          </a:p>
        </p:txBody>
      </p:sp>
      <p:sp>
        <p:nvSpPr>
          <p:cNvPr id="5" name="Footer Placeholder 4">
            <a:extLst>
              <a:ext uri="{FF2B5EF4-FFF2-40B4-BE49-F238E27FC236}">
                <a16:creationId xmlns:a16="http://schemas.microsoft.com/office/drawing/2014/main" id="{41303E4C-C553-2748-BB80-4FB010E25385}"/>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2990794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6</a:t>
            </a:fld>
            <a:endParaRPr lang="en-US" dirty="0"/>
          </a:p>
        </p:txBody>
      </p:sp>
      <p:sp>
        <p:nvSpPr>
          <p:cNvPr id="5" name="Footer Placeholder 4">
            <a:extLst>
              <a:ext uri="{FF2B5EF4-FFF2-40B4-BE49-F238E27FC236}">
                <a16:creationId xmlns:a16="http://schemas.microsoft.com/office/drawing/2014/main" id="{3C9A071B-582F-B94F-8451-78247D0DDF9D}"/>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20763707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7</a:t>
            </a:fld>
            <a:endParaRPr lang="en-US" dirty="0"/>
          </a:p>
        </p:txBody>
      </p:sp>
      <p:sp>
        <p:nvSpPr>
          <p:cNvPr id="5" name="Footer Placeholder 4">
            <a:extLst>
              <a:ext uri="{FF2B5EF4-FFF2-40B4-BE49-F238E27FC236}">
                <a16:creationId xmlns:a16="http://schemas.microsoft.com/office/drawing/2014/main" id="{A68FE7BB-E6C4-7C44-95B2-CC9F31C1B79E}"/>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26863537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8</a:t>
            </a:fld>
            <a:endParaRPr lang="en-US" dirty="0"/>
          </a:p>
        </p:txBody>
      </p:sp>
      <p:sp>
        <p:nvSpPr>
          <p:cNvPr id="5" name="Footer Placeholder 4">
            <a:extLst>
              <a:ext uri="{FF2B5EF4-FFF2-40B4-BE49-F238E27FC236}">
                <a16:creationId xmlns:a16="http://schemas.microsoft.com/office/drawing/2014/main" id="{D1B56D44-4501-C244-94FC-BAD7571CA8A5}"/>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15485975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9</a:t>
            </a:fld>
            <a:endParaRPr lang="en-US" dirty="0"/>
          </a:p>
        </p:txBody>
      </p:sp>
      <p:sp>
        <p:nvSpPr>
          <p:cNvPr id="5" name="Footer Placeholder 4">
            <a:extLst>
              <a:ext uri="{FF2B5EF4-FFF2-40B4-BE49-F238E27FC236}">
                <a16:creationId xmlns:a16="http://schemas.microsoft.com/office/drawing/2014/main" id="{C075D508-C94A-C647-BD81-C0EF8BF7C520}"/>
              </a:ext>
            </a:extLst>
          </p:cNvPr>
          <p:cNvSpPr>
            <a:spLocks noGrp="1"/>
          </p:cNvSpPr>
          <p:nvPr>
            <p:ph type="ftr" sz="quarter" idx="4"/>
          </p:nvPr>
        </p:nvSpPr>
        <p:spPr/>
        <p:txBody>
          <a:bodyPr/>
          <a:lstStyle/>
          <a:p>
            <a:r>
              <a:rPr lang="en-US"/>
              <a:t>Cafe Chill!</a:t>
            </a:r>
            <a:endParaRPr lang="en-US" dirty="0"/>
          </a:p>
        </p:txBody>
      </p:sp>
    </p:spTree>
    <p:extLst>
      <p:ext uri="{BB962C8B-B14F-4D97-AF65-F5344CB8AC3E}">
        <p14:creationId xmlns:p14="http://schemas.microsoft.com/office/powerpoint/2010/main" val="369570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smtClean="0"/>
              <a:t>4/29/21</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r>
              <a:rPr lang="en-US"/>
              <a:t>
              </a:t>
            </a:r>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09105976"/>
      </p:ext>
    </p:extLst>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BC1C18-307B-4F68-A007-B5B542270E8D}" type="datetimeFigureOut">
              <a:rPr lang="en-US" smtClean="0"/>
              <a:t>4/29/21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3594672"/>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BC1C18-307B-4F68-A007-B5B542270E8D}" type="datetimeFigureOut">
              <a:rPr lang="en-US" smtClean="0"/>
              <a:t>4/29/21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68709799"/>
      </p:ext>
    </p:extLst>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a:lvl1pPr>
          </a:lstStyle>
          <a:p>
            <a:r>
              <a:rPr lang="en-US" dirty="0"/>
              <a:t>Drag and Drop Image Here</a:t>
            </a:r>
          </a:p>
        </p:txBody>
      </p:sp>
      <p:sp>
        <p:nvSpPr>
          <p:cNvPr id="2" name="Title 1">
            <a:extLst>
              <a:ext uri="{FF2B5EF4-FFF2-40B4-BE49-F238E27FC236}">
                <a16:creationId xmlns:a16="http://schemas.microsoft.com/office/drawing/2014/main" id="{AAB8A1A3-5BFE-4E68-81F1-F52462776C9B}"/>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66671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A1EF1-BFC9-4361-B215-2D83B16ABB4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1790377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4_Custom Layout">
    <p:spTree>
      <p:nvGrpSpPr>
        <p:cNvPr id="1" name=""/>
        <p:cNvGrpSpPr/>
        <p:nvPr/>
      </p:nvGrpSpPr>
      <p:grpSpPr>
        <a:xfrm>
          <a:off x="0" y="0"/>
          <a:ext cx="0" cy="0"/>
          <a:chOff x="0" y="0"/>
          <a:chExt cx="0" cy="0"/>
        </a:xfrm>
      </p:grpSpPr>
      <p:sp>
        <p:nvSpPr>
          <p:cNvPr id="4" name="Rectangle 3"/>
          <p:cNvSpPr/>
          <p:nvPr userDrawn="1"/>
        </p:nvSpPr>
        <p:spPr>
          <a:xfrm>
            <a:off x="0" y="0"/>
            <a:ext cx="12192000" cy="648788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51FFE5-84D8-43BD-9B0D-76C497F5553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0589219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11" name="Rectangle 10"/>
          <p:cNvSpPr/>
          <p:nvPr userDrawn="1"/>
        </p:nvSpPr>
        <p:spPr>
          <a:xfrm>
            <a:off x="0" y="1428299"/>
            <a:ext cx="1711234" cy="4436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FB4FFF-4547-4B6C-9BF5-9A495C211033}"/>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41832539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BC1C18-307B-4F68-A007-B5B542270E8D}" type="datetimeFigureOut">
              <a:rPr lang="en-US" smtClean="0"/>
              <a:t>4/29/21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05627892"/>
      </p:ext>
    </p:extLst>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smtClean="0"/>
              <a:t>4/29/21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53667672"/>
      </p:ext>
    </p:extLst>
  </p:cSld>
  <p:clrMapOvr>
    <a:masterClrMapping/>
  </p:clrMapOvr>
  <p:hf sldNum="0"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BC1C18-307B-4F68-A007-B5B542270E8D}" type="datetimeFigureOut">
              <a:rPr lang="en-US" smtClean="0"/>
              <a:t>4/29/21</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74950792"/>
      </p:ext>
    </p:extLst>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BC1C18-307B-4F68-A007-B5B542270E8D}" type="datetimeFigureOut">
              <a:rPr lang="en-US" smtClean="0"/>
              <a:t>4/29/21</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68966523"/>
      </p:ext>
    </p:extLst>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smtClean="0"/>
              <a:t>4/29/21</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77555903"/>
      </p:ext>
    </p:extLst>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smtClean="0"/>
              <a:t>4/29/21</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12485964"/>
      </p:ext>
    </p:extLst>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BC1C18-307B-4F68-A007-B5B542270E8D}" type="datetimeFigureOut">
              <a:rPr lang="en-US" smtClean="0"/>
              <a:t>4/29/21</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3916224"/>
      </p:ext>
    </p:extLst>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CBC1C18-307B-4F68-A007-B5B542270E8D}" type="datetimeFigureOut">
              <a:rPr lang="en-US" smtClean="0"/>
              <a:t>4/29/21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11233496"/>
      </p:ext>
    </p:extLst>
  </p:cSld>
  <p:clrMapOvr>
    <a:masterClrMapping/>
  </p:clrMapOvr>
  <p:hf sldNum="0"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7">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3CBC1C18-307B-4F68-A007-B5B542270E8D}" type="datetimeFigureOut">
              <a:rPr lang="en-US" smtClean="0"/>
              <a:t>4/29/21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49D8F05-9791-6042-A9FA-56D004C480D0}"/>
              </a:ext>
            </a:extLst>
          </p:cNvPr>
          <p:cNvGrpSpPr/>
          <p:nvPr userDrawn="1"/>
        </p:nvGrpSpPr>
        <p:grpSpPr>
          <a:xfrm rot="10800000">
            <a:off x="11858328" y="148422"/>
            <a:ext cx="332874" cy="590718"/>
            <a:chOff x="10026" y="148425"/>
            <a:chExt cx="332874" cy="590718"/>
          </a:xfrm>
        </p:grpSpPr>
        <p:sp>
          <p:nvSpPr>
            <p:cNvPr id="12" name="Rectangle 11">
              <a:extLst>
                <a:ext uri="{FF2B5EF4-FFF2-40B4-BE49-F238E27FC236}">
                  <a16:creationId xmlns:a16="http://schemas.microsoft.com/office/drawing/2014/main" id="{5F310DE9-DCBC-6D44-B7AE-FA13930D73B8}"/>
                </a:ext>
              </a:extLst>
            </p:cNvPr>
            <p:cNvSpPr/>
            <p:nvPr/>
          </p:nvSpPr>
          <p:spPr>
            <a:xfrm>
              <a:off x="10026" y="148428"/>
              <a:ext cx="203334"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83B7C6F3-49BD-2B48-BCEE-429FFADC032A}"/>
                </a:ext>
              </a:extLst>
            </p:cNvPr>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4" name="Rectangle 13">
            <a:extLst>
              <a:ext uri="{FF2B5EF4-FFF2-40B4-BE49-F238E27FC236}">
                <a16:creationId xmlns:a16="http://schemas.microsoft.com/office/drawing/2014/main" id="{E56A6F61-3CE9-3549-90A5-0A84ECF1FC73}"/>
              </a:ext>
            </a:extLst>
          </p:cNvPr>
          <p:cNvSpPr/>
          <p:nvPr userDrawn="1"/>
        </p:nvSpPr>
        <p:spPr>
          <a:xfrm>
            <a:off x="0" y="6477000"/>
            <a:ext cx="12192000" cy="381000"/>
          </a:xfrm>
          <a:prstGeom prst="rect">
            <a:avLst/>
          </a:prstGeom>
          <a:solidFill>
            <a:srgbClr val="E6E6E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TextBox 14">
            <a:extLst>
              <a:ext uri="{FF2B5EF4-FFF2-40B4-BE49-F238E27FC236}">
                <a16:creationId xmlns:a16="http://schemas.microsoft.com/office/drawing/2014/main" id="{059A738B-3DE7-584A-B3AD-7E09AB1CD01E}"/>
              </a:ext>
            </a:extLst>
          </p:cNvPr>
          <p:cNvSpPr txBox="1"/>
          <p:nvPr userDrawn="1"/>
        </p:nvSpPr>
        <p:spPr>
          <a:xfrm>
            <a:off x="11292841" y="6528300"/>
            <a:ext cx="799412" cy="276999"/>
          </a:xfrm>
          <a:prstGeom prst="rect">
            <a:avLst/>
          </a:prstGeom>
          <a:noFill/>
        </p:spPr>
        <p:txBody>
          <a:bodyPr wrap="square" rtlCol="0" anchor="ctr">
            <a:spAutoFit/>
          </a:bodyPr>
          <a:lstStyle/>
          <a:p>
            <a:pPr algn="r"/>
            <a:fld id="{260E2A6B-A809-4840-BF14-8648BC0BDF87}" type="slidenum">
              <a:rPr lang="en-US" sz="1200" b="0" i="0" strike="noStrike" spc="0" noProof="0" smtClean="0">
                <a:solidFill>
                  <a:schemeClr val="accent1"/>
                </a:solidFill>
                <a:latin typeface="+mn-lt"/>
                <a:ea typeface="Roboto Condensed Light" panose="02000000000000000000" pitchFamily="2" charset="0"/>
                <a:cs typeface="Segoe UI Light" panose="020B0502040204020203" pitchFamily="34" charset="0"/>
              </a:rPr>
              <a:pPr algn="r"/>
              <a:t>‹#›</a:t>
            </a:fld>
            <a:endParaRPr lang="en-US" sz="8000" b="0" i="0" strike="noStrike" spc="0" noProof="0" dirty="0">
              <a:solidFill>
                <a:schemeClr val="accent1"/>
              </a:solidFill>
              <a:latin typeface="+mn-lt"/>
              <a:ea typeface="Roboto Condensed Light" panose="02000000000000000000" pitchFamily="2" charset="0"/>
              <a:cs typeface="Segoe UI Light" panose="020B0502040204020203" pitchFamily="34" charset="0"/>
            </a:endParaRPr>
          </a:p>
        </p:txBody>
      </p:sp>
      <p:sp>
        <p:nvSpPr>
          <p:cNvPr id="16" name="TextBox 15">
            <a:extLst>
              <a:ext uri="{FF2B5EF4-FFF2-40B4-BE49-F238E27FC236}">
                <a16:creationId xmlns:a16="http://schemas.microsoft.com/office/drawing/2014/main" id="{053C1AB0-7716-0240-A4F7-84EBAEE692E8}"/>
              </a:ext>
            </a:extLst>
          </p:cNvPr>
          <p:cNvSpPr txBox="1"/>
          <p:nvPr userDrawn="1"/>
        </p:nvSpPr>
        <p:spPr>
          <a:xfrm>
            <a:off x="68580" y="6528300"/>
            <a:ext cx="1684329" cy="276999"/>
          </a:xfrm>
          <a:prstGeom prst="rect">
            <a:avLst/>
          </a:prstGeom>
          <a:noFill/>
        </p:spPr>
        <p:txBody>
          <a:bodyPr wrap="square" rtlCol="0">
            <a:spAutoFit/>
          </a:bodyPr>
          <a:lstStyle/>
          <a:p>
            <a:pPr algn="l"/>
            <a:r>
              <a:rPr lang="en-US" sz="1200" b="1" noProof="0" dirty="0">
                <a:solidFill>
                  <a:schemeClr val="accent1"/>
                </a:solidFill>
                <a:latin typeface="+mn-lt"/>
              </a:rPr>
              <a:t>Your </a:t>
            </a:r>
            <a:r>
              <a:rPr lang="en-US" sz="1200" b="1" baseline="0" noProof="0" dirty="0">
                <a:solidFill>
                  <a:schemeClr val="accent1"/>
                </a:solidFill>
                <a:latin typeface="+mn-lt"/>
              </a:rPr>
              <a:t>Coffee Shop</a:t>
            </a:r>
            <a:endParaRPr lang="en-US" sz="1200" b="1" noProof="0" dirty="0">
              <a:solidFill>
                <a:schemeClr val="accent1"/>
              </a:solidFill>
              <a:latin typeface="+mn-lt"/>
            </a:endParaRPr>
          </a:p>
        </p:txBody>
      </p:sp>
    </p:spTree>
    <p:extLst>
      <p:ext uri="{BB962C8B-B14F-4D97-AF65-F5344CB8AC3E}">
        <p14:creationId xmlns:p14="http://schemas.microsoft.com/office/powerpoint/2010/main" val="3179674742"/>
      </p:ext>
    </p:extLst>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 id="2147483950" r:id="rId12"/>
    <p:sldLayoutId id="2147483951" r:id="rId13"/>
    <p:sldLayoutId id="2147483781" r:id="rId14"/>
    <p:sldLayoutId id="2147483692" r:id="rId15"/>
  </p:sldLayoutIdLst>
  <p:hf sldNum="0" hd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C183D7F6-B498-43B3-948B-1728B52AA6E4}">
                <adec:decorative xmlns:adec="http://schemas.microsoft.com/office/drawing/2017/decorative" val="1"/>
              </a:ext>
            </a:extLst>
          </p:cNvPr>
          <p:cNvSpPr/>
          <p:nvPr/>
        </p:nvSpPr>
        <p:spPr>
          <a:xfrm>
            <a:off x="-2" y="0"/>
            <a:ext cx="1219200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Placeholder 1" descr="Coffee shop artwork and icons"/>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11" name="Title 10" hidden="1">
            <a:extLst>
              <a:ext uri="{FF2B5EF4-FFF2-40B4-BE49-F238E27FC236}">
                <a16:creationId xmlns:a16="http://schemas.microsoft.com/office/drawing/2014/main" id="{B825F879-7327-49C3-8A45-B7A226CC37F4}"/>
              </a:ext>
            </a:extLst>
          </p:cNvPr>
          <p:cNvSpPr>
            <a:spLocks noGrp="1"/>
          </p:cNvSpPr>
          <p:nvPr>
            <p:ph type="title"/>
          </p:nvPr>
        </p:nvSpPr>
        <p:spPr/>
        <p:txBody>
          <a:bodyPr/>
          <a:lstStyle/>
          <a:p>
            <a:r>
              <a:rPr lang="en-US" dirty="0"/>
              <a:t>Slide 1</a:t>
            </a:r>
          </a:p>
        </p:txBody>
      </p:sp>
      <p:sp>
        <p:nvSpPr>
          <p:cNvPr id="6" name="Rectangle 5">
            <a:extLs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accent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Illustration of a coffee cup and saucer with steam coming out and the wording &quot;Coffee Shop&quot; within the steam"/>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99647" y="329709"/>
            <a:ext cx="2792701" cy="4023028"/>
          </a:xfrm>
          <a:prstGeom prst="rect">
            <a:avLst/>
          </a:prstGeom>
        </p:spPr>
      </p:pic>
      <p:sp>
        <p:nvSpPr>
          <p:cNvPr id="22" name="TextBox 21"/>
          <p:cNvSpPr txBox="1"/>
          <p:nvPr/>
        </p:nvSpPr>
        <p:spPr>
          <a:xfrm>
            <a:off x="4831075" y="4658381"/>
            <a:ext cx="2529860" cy="584775"/>
          </a:xfrm>
          <a:prstGeom prst="rect">
            <a:avLst/>
          </a:prstGeom>
          <a:noFill/>
        </p:spPr>
        <p:txBody>
          <a:bodyPr wrap="none" rtlCol="0">
            <a:spAutoFit/>
          </a:bodyPr>
          <a:lstStyle/>
          <a:p>
            <a:pPr algn="ctr"/>
            <a:r>
              <a:rPr lang="en-US" sz="3200" b="1" dirty="0">
                <a:solidFill>
                  <a:schemeClr val="bg1"/>
                </a:solidFill>
                <a:latin typeface="Lato Black" panose="020F0502020204030203" pitchFamily="34" charset="0"/>
                <a:ea typeface="Lato Black" panose="020F0502020204030203" pitchFamily="34" charset="0"/>
                <a:cs typeface="Lato Black" panose="020F0502020204030203" pitchFamily="34" charset="0"/>
              </a:rPr>
              <a:t>CAFÉ CHILL!</a:t>
            </a:r>
          </a:p>
        </p:txBody>
      </p:sp>
      <p:sp>
        <p:nvSpPr>
          <p:cNvPr id="23" name="TextBox 22"/>
          <p:cNvSpPr txBox="1"/>
          <p:nvPr/>
        </p:nvSpPr>
        <p:spPr>
          <a:xfrm>
            <a:off x="4614924" y="6423298"/>
            <a:ext cx="2962158" cy="338554"/>
          </a:xfrm>
          <a:prstGeom prst="rect">
            <a:avLst/>
          </a:prstGeom>
          <a:noFill/>
        </p:spPr>
        <p:txBody>
          <a:bodyPr wrap="none" rtlCol="0">
            <a:spAutoFit/>
          </a:bodyPr>
          <a:lstStyle/>
          <a:p>
            <a:pPr algn="ctr"/>
            <a:r>
              <a:rPr lang="en-US" sz="1600" spc="600" dirty="0">
                <a:solidFill>
                  <a:schemeClr val="bg1"/>
                </a:solidFill>
                <a:latin typeface="Lato" panose="020F0502020204030203" pitchFamily="34" charset="0"/>
                <a:ea typeface="Lato" panose="020F0502020204030203" pitchFamily="34" charset="0"/>
                <a:cs typeface="Lato" panose="020F0502020204030203" pitchFamily="34" charset="0"/>
              </a:rPr>
              <a:t>SINDHU THOKALA</a:t>
            </a:r>
          </a:p>
        </p:txBody>
      </p:sp>
    </p:spTree>
    <p:extLst>
      <p:ext uri="{BB962C8B-B14F-4D97-AF65-F5344CB8AC3E}">
        <p14:creationId xmlns:p14="http://schemas.microsoft.com/office/powerpoint/2010/main" val="1372233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0-#ppt_h/2"/>
                                          </p:val>
                                        </p:tav>
                                        <p:tav tm="100000">
                                          <p:val>
                                            <p:strVal val="#ppt_y"/>
                                          </p:val>
                                        </p:tav>
                                      </p:tavLst>
                                    </p:anim>
                                  </p:childTnLst>
                                </p:cTn>
                              </p:par>
                              <p:par>
                                <p:cTn id="9" presetID="10" presetClass="entr" presetSubtype="0" repeatCount="4000" fill="hold" nodeType="withEffect">
                                  <p:stCondLst>
                                    <p:cond delay="25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50"/>
                                        <p:tgtEl>
                                          <p:spTgt spid="4"/>
                                        </p:tgtEl>
                                      </p:cBhvr>
                                    </p:animEffect>
                                  </p:childTnLst>
                                </p:cTn>
                              </p:par>
                            </p:childTnLst>
                          </p:cTn>
                        </p:par>
                        <p:par>
                          <p:cTn id="12" fill="hold">
                            <p:stCondLst>
                              <p:cond delay="850"/>
                            </p:stCondLst>
                            <p:childTnLst>
                              <p:par>
                                <p:cTn id="13" presetID="42" presetClass="entr" presetSubtype="0"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000"/>
                                        <p:tgtEl>
                                          <p:spTgt spid="22"/>
                                        </p:tgtEl>
                                      </p:cBhvr>
                                    </p:animEffect>
                                    <p:anim calcmode="lin" valueType="num">
                                      <p:cBhvr>
                                        <p:cTn id="16" dur="1000" fill="hold"/>
                                        <p:tgtEl>
                                          <p:spTgt spid="22"/>
                                        </p:tgtEl>
                                        <p:attrNameLst>
                                          <p:attrName>ppt_x</p:attrName>
                                        </p:attrNameLst>
                                      </p:cBhvr>
                                      <p:tavLst>
                                        <p:tav tm="0">
                                          <p:val>
                                            <p:strVal val="#ppt_x"/>
                                          </p:val>
                                        </p:tav>
                                        <p:tav tm="100000">
                                          <p:val>
                                            <p:strVal val="#ppt_x"/>
                                          </p:val>
                                        </p:tav>
                                      </p:tavLst>
                                    </p:anim>
                                    <p:anim calcmode="lin" valueType="num">
                                      <p:cBhvr>
                                        <p:cTn id="17" dur="1000" fill="hold"/>
                                        <p:tgtEl>
                                          <p:spTgt spid="22"/>
                                        </p:tgtEl>
                                        <p:attrNameLst>
                                          <p:attrName>ppt_y</p:attrName>
                                        </p:attrNameLst>
                                      </p:cBhvr>
                                      <p:tavLst>
                                        <p:tav tm="0">
                                          <p:val>
                                            <p:strVal val="#ppt_y+.1"/>
                                          </p:val>
                                        </p:tav>
                                        <p:tav tm="100000">
                                          <p:val>
                                            <p:strVal val="#ppt_y"/>
                                          </p:val>
                                        </p:tav>
                                      </p:tavLst>
                                    </p:anim>
                                  </p:childTnLst>
                                </p:cTn>
                              </p:par>
                            </p:childTnLst>
                          </p:cTn>
                        </p:par>
                        <p:par>
                          <p:cTn id="18" fill="hold">
                            <p:stCondLst>
                              <p:cond delay="1850"/>
                            </p:stCondLst>
                            <p:childTnLst>
                              <p:par>
                                <p:cTn id="19" presetID="10" presetClass="entr" presetSubtype="0" fill="hold" grpId="0" nodeType="after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381000" y="243235"/>
            <a:ext cx="6099463" cy="880241"/>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DISCUSSION – AFTER THOUGHTS</a:t>
            </a:r>
          </a:p>
        </p:txBody>
      </p:sp>
      <p:grpSp>
        <p:nvGrpSpPr>
          <p:cNvPr id="25" name="Group 24">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6" name="Rectangle 25"/>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1" name="TextBox 40"/>
          <p:cNvSpPr txBox="1"/>
          <p:nvPr/>
        </p:nvSpPr>
        <p:spPr>
          <a:xfrm>
            <a:off x="614826" y="1397675"/>
            <a:ext cx="6873369" cy="2031325"/>
          </a:xfrm>
          <a:prstGeom prst="rect">
            <a:avLst/>
          </a:prstGeom>
          <a:noFill/>
        </p:spPr>
        <p:txBody>
          <a:bodyPr wrap="square" rtlCol="0">
            <a:spAutoFit/>
          </a:bodyPr>
          <a:lstStyle/>
          <a:p>
            <a:pPr algn="ctr"/>
            <a:r>
              <a:rPr lang="en-US" dirty="0"/>
              <a:t>As someone that has worked in New York City in the particular location where the plethora of coffee shops and eateries appear, I longed for a café. A place where I can sit, have a sip of coffee, a bite to eat, and most importantly unwind after a long, arduous day. Although, there were some cafes they were not as readily available nor do they provide the experience as I had stated before, that the European cities are widely famous for, their cafes to unwind at. </a:t>
            </a:r>
            <a:endParaRPr lang="en-US" sz="1600" dirty="0">
              <a:solidFill>
                <a:schemeClr val="tx2"/>
              </a:solidFill>
              <a:latin typeface="Lato" panose="020F0502020204030203" pitchFamily="34" charset="0"/>
              <a:ea typeface="Lato" panose="020F0502020204030203" pitchFamily="34" charset="0"/>
              <a:cs typeface="Lato" panose="020F0502020204030203" pitchFamily="34" charset="0"/>
            </a:endParaRPr>
          </a:p>
        </p:txBody>
      </p:sp>
      <p:sp>
        <p:nvSpPr>
          <p:cNvPr id="2" name="Title 1" hidden="1">
            <a:extLst>
              <a:ext uri="{FF2B5EF4-FFF2-40B4-BE49-F238E27FC236}">
                <a16:creationId xmlns:a16="http://schemas.microsoft.com/office/drawing/2014/main" id="{049816CA-D25A-4DA3-944B-4F935E1EC6A5}"/>
              </a:ext>
            </a:extLst>
          </p:cNvPr>
          <p:cNvSpPr>
            <a:spLocks noGrp="1"/>
          </p:cNvSpPr>
          <p:nvPr>
            <p:ph type="title"/>
          </p:nvPr>
        </p:nvSpPr>
        <p:spPr/>
        <p:txBody>
          <a:bodyPr/>
          <a:lstStyle/>
          <a:p>
            <a:r>
              <a:rPr lang="en-US" dirty="0"/>
              <a:t>Slide 10</a:t>
            </a:r>
          </a:p>
        </p:txBody>
      </p:sp>
      <p:pic>
        <p:nvPicPr>
          <p:cNvPr id="7" name="Picture 6">
            <a:extLst>
              <a:ext uri="{FF2B5EF4-FFF2-40B4-BE49-F238E27FC236}">
                <a16:creationId xmlns:a16="http://schemas.microsoft.com/office/drawing/2014/main" id="{CCC5D8C3-4CF4-E848-8A94-BE55ACD392CA}"/>
              </a:ext>
            </a:extLst>
          </p:cNvPr>
          <p:cNvPicPr>
            <a:picLocks noChangeAspect="1"/>
          </p:cNvPicPr>
          <p:nvPr/>
        </p:nvPicPr>
        <p:blipFill>
          <a:blip r:embed="rId3"/>
          <a:stretch>
            <a:fillRect/>
          </a:stretch>
        </p:blipFill>
        <p:spPr>
          <a:xfrm>
            <a:off x="7488195" y="3278659"/>
            <a:ext cx="3517336" cy="2454876"/>
          </a:xfrm>
          <a:prstGeom prst="rect">
            <a:avLst/>
          </a:prstGeom>
        </p:spPr>
      </p:pic>
    </p:spTree>
    <p:extLst>
      <p:ext uri="{BB962C8B-B14F-4D97-AF65-F5344CB8AC3E}">
        <p14:creationId xmlns:p14="http://schemas.microsoft.com/office/powerpoint/2010/main" val="24711801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1000"/>
                                        <p:tgtEl>
                                          <p:spTgt spid="41"/>
                                        </p:tgtEl>
                                      </p:cBhvr>
                                    </p:animEffect>
                                    <p:anim calcmode="lin" valueType="num">
                                      <p:cBhvr>
                                        <p:cTn id="12" dur="1000" fill="hold"/>
                                        <p:tgtEl>
                                          <p:spTgt spid="41"/>
                                        </p:tgtEl>
                                        <p:attrNameLst>
                                          <p:attrName>ppt_x</p:attrName>
                                        </p:attrNameLst>
                                      </p:cBhvr>
                                      <p:tavLst>
                                        <p:tav tm="0">
                                          <p:val>
                                            <p:strVal val="#ppt_x"/>
                                          </p:val>
                                        </p:tav>
                                        <p:tav tm="100000">
                                          <p:val>
                                            <p:strVal val="#ppt_x"/>
                                          </p:val>
                                        </p:tav>
                                      </p:tavLst>
                                    </p:anim>
                                    <p:anim calcmode="lin" valueType="num">
                                      <p:cBhvr>
                                        <p:cTn id="13"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CONCLUSION</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7DE2B49C-CE24-4B2C-A907-D24A437F893D}"/>
              </a:ext>
            </a:extLst>
          </p:cNvPr>
          <p:cNvSpPr>
            <a:spLocks noGrp="1"/>
          </p:cNvSpPr>
          <p:nvPr>
            <p:ph type="title"/>
          </p:nvPr>
        </p:nvSpPr>
        <p:spPr/>
        <p:txBody>
          <a:bodyPr/>
          <a:lstStyle/>
          <a:p>
            <a:r>
              <a:rPr lang="en-US" dirty="0"/>
              <a:t>Slide 11</a:t>
            </a:r>
          </a:p>
        </p:txBody>
      </p:sp>
      <p:sp>
        <p:nvSpPr>
          <p:cNvPr id="5" name="TextBox 4">
            <a:extLst>
              <a:ext uri="{FF2B5EF4-FFF2-40B4-BE49-F238E27FC236}">
                <a16:creationId xmlns:a16="http://schemas.microsoft.com/office/drawing/2014/main" id="{878E5466-ECA2-4647-8FED-D0F5E397D41C}"/>
              </a:ext>
            </a:extLst>
          </p:cNvPr>
          <p:cNvSpPr txBox="1"/>
          <p:nvPr/>
        </p:nvSpPr>
        <p:spPr>
          <a:xfrm>
            <a:off x="716691" y="2261285"/>
            <a:ext cx="8832881" cy="2031325"/>
          </a:xfrm>
          <a:prstGeom prst="rect">
            <a:avLst/>
          </a:prstGeom>
          <a:noFill/>
        </p:spPr>
        <p:txBody>
          <a:bodyPr wrap="square" rtlCol="0">
            <a:spAutoFit/>
          </a:bodyPr>
          <a:lstStyle/>
          <a:p>
            <a:r>
              <a:rPr lang="en-US" dirty="0"/>
              <a:t>Having a map and walking around New York City to scout out all the possible café locations are one thing, however for a business person to be able to determine a potential café that can be established in the heart of New York would be a challenge but also a rewarding experience. Having the right tools such as Foursquare API for the data as well as the visual tools to help bring to life the clustering methods, and algorithms helped to create a rewarding experience throughout this project.  </a:t>
            </a:r>
          </a:p>
          <a:p>
            <a:endParaRPr lang="en-US" dirty="0"/>
          </a:p>
        </p:txBody>
      </p:sp>
    </p:spTree>
    <p:extLst>
      <p:ext uri="{BB962C8B-B14F-4D97-AF65-F5344CB8AC3E}">
        <p14:creationId xmlns:p14="http://schemas.microsoft.com/office/powerpoint/2010/main" val="28538369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llustration of a coffee cup and saucer with steam coming out and the wording &quot;Coffee Shop&quot; within the ste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0" y="212891"/>
            <a:ext cx="4151464" cy="5980394"/>
          </a:xfrm>
          <a:prstGeom prst="rect">
            <a:avLst/>
          </a:prstGeom>
        </p:spPr>
      </p:pic>
      <p:sp>
        <p:nvSpPr>
          <p:cNvPr id="11" name="TextBox 10"/>
          <p:cNvSpPr txBox="1"/>
          <p:nvPr/>
        </p:nvSpPr>
        <p:spPr>
          <a:xfrm>
            <a:off x="2073749" y="1811629"/>
            <a:ext cx="4601372" cy="486287"/>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THANK YOU!</a:t>
            </a:r>
          </a:p>
        </p:txBody>
      </p:sp>
      <p:sp>
        <p:nvSpPr>
          <p:cNvPr id="2" name="Title 1" hidden="1">
            <a:extLst>
              <a:ext uri="{FF2B5EF4-FFF2-40B4-BE49-F238E27FC236}">
                <a16:creationId xmlns:a16="http://schemas.microsoft.com/office/drawing/2014/main" id="{394485F9-90F6-432D-BFF9-D47B53BB4F9D}"/>
              </a:ext>
            </a:extLst>
          </p:cNvPr>
          <p:cNvSpPr>
            <a:spLocks noGrp="1"/>
          </p:cNvSpPr>
          <p:nvPr>
            <p:ph type="title"/>
          </p:nvPr>
        </p:nvSpPr>
        <p:spPr/>
        <p:txBody>
          <a:bodyPr/>
          <a:lstStyle/>
          <a:p>
            <a:r>
              <a:rPr lang="en-US" dirty="0"/>
              <a:t>Slide 15</a:t>
            </a:r>
          </a:p>
        </p:txBody>
      </p:sp>
      <p:sp>
        <p:nvSpPr>
          <p:cNvPr id="4" name="TextBox 3">
            <a:extLst>
              <a:ext uri="{FF2B5EF4-FFF2-40B4-BE49-F238E27FC236}">
                <a16:creationId xmlns:a16="http://schemas.microsoft.com/office/drawing/2014/main" id="{CA99171D-4B01-924E-B8DA-D8E41C766B28}"/>
              </a:ext>
            </a:extLst>
          </p:cNvPr>
          <p:cNvSpPr txBox="1"/>
          <p:nvPr/>
        </p:nvSpPr>
        <p:spPr>
          <a:xfrm>
            <a:off x="1816444" y="3691602"/>
            <a:ext cx="2782300" cy="369332"/>
          </a:xfrm>
          <a:prstGeom prst="rect">
            <a:avLst/>
          </a:prstGeom>
          <a:noFill/>
        </p:spPr>
        <p:txBody>
          <a:bodyPr wrap="none" rtlCol="0">
            <a:spAutoFit/>
          </a:bodyPr>
          <a:lstStyle/>
          <a:p>
            <a:r>
              <a:rPr lang="en-US" dirty="0"/>
              <a:t>Images: Courtesy of Google</a:t>
            </a:r>
          </a:p>
        </p:txBody>
      </p:sp>
    </p:spTree>
    <p:extLst>
      <p:ext uri="{BB962C8B-B14F-4D97-AF65-F5344CB8AC3E}">
        <p14:creationId xmlns:p14="http://schemas.microsoft.com/office/powerpoint/2010/main" val="3456346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ppt_x</p:attrName>
                                        </p:attrNameLst>
                                      </p:cBhvr>
                                      <p:tavLst>
                                        <p:tav tm="0">
                                          <p:val>
                                            <p:strVal val="#ppt_x-#ppt_w*1.125000"/>
                                          </p:val>
                                        </p:tav>
                                        <p:tav tm="100000">
                                          <p:val>
                                            <p:strVal val="#ppt_x"/>
                                          </p:val>
                                        </p:tav>
                                      </p:tavLst>
                                    </p:anim>
                                    <p:animEffect transition="in" filter="wipe(right)">
                                      <p:cBhvr>
                                        <p:cTn id="8" dur="500"/>
                                        <p:tgtEl>
                                          <p:spTgt spid="11"/>
                                        </p:tgtEl>
                                      </p:cBhvr>
                                    </p:animEffect>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hotograph of coffee mug filled, on a table and surrounded by coffee bean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Rectangle 10">
            <a:extLst>
              <a:ext uri="{C183D7F6-B498-43B3-948B-1728B52AA6E4}">
                <adec:decorative xmlns:adec="http://schemas.microsoft.com/office/drawing/2017/decorative" val="1"/>
              </a:ext>
            </a:extLst>
          </p:cNvPr>
          <p:cNvSpPr/>
          <p:nvPr/>
        </p:nvSpPr>
        <p:spPr>
          <a:xfrm>
            <a:off x="-1" y="210258"/>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961229" y="1811629"/>
            <a:ext cx="3623472" cy="486287"/>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MY BIG IDEA</a:t>
            </a:r>
          </a:p>
        </p:txBody>
      </p:sp>
      <p:sp>
        <p:nvSpPr>
          <p:cNvPr id="19" name="Rectangle 18"/>
          <p:cNvSpPr/>
          <p:nvPr/>
        </p:nvSpPr>
        <p:spPr>
          <a:xfrm>
            <a:off x="961229" y="2563242"/>
            <a:ext cx="3961291" cy="1102481"/>
          </a:xfrm>
          <a:prstGeom prst="rect">
            <a:avLst/>
          </a:prstGeom>
        </p:spPr>
        <p:txBody>
          <a:bodyPr wrap="square">
            <a:spAutoFit/>
          </a:bodyPr>
          <a:lstStyle/>
          <a:p>
            <a:pPr algn="just">
              <a:lnSpc>
                <a:spcPct val="120000"/>
              </a:lnSpc>
            </a:pPr>
            <a:r>
              <a:rPr lang="en-US" sz="1400" b="1" dirty="0">
                <a:solidFill>
                  <a:schemeClr val="accent1"/>
                </a:solidFill>
                <a:latin typeface="Lato" panose="020F0502020204030203" pitchFamily="34" charset="0"/>
                <a:ea typeface="Lato" panose="020F0502020204030203" pitchFamily="34" charset="0"/>
                <a:cs typeface="Lato" panose="020F0502020204030203" pitchFamily="34" charset="0"/>
              </a:rPr>
              <a:t>Café Chill! </a:t>
            </a: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Has only one mission and that is to bring the European coffee shop – the balance of city bustle and relaxation to the heart of New York City. </a:t>
            </a:r>
          </a:p>
        </p:txBody>
      </p:sp>
      <p:pic>
        <p:nvPicPr>
          <p:cNvPr id="38" name="Picture 37" descr="Illustration of a coffee cup and saucer with steam coming out and the wording &quot;Coffee Shop&quot; within the steam"/>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961229" y="3899962"/>
            <a:ext cx="1907451" cy="2747780"/>
          </a:xfrm>
          <a:prstGeom prst="rect">
            <a:avLst/>
          </a:prstGeom>
        </p:spPr>
      </p:pic>
      <p:sp>
        <p:nvSpPr>
          <p:cNvPr id="4" name="Title 3" hidden="1">
            <a:extLst>
              <a:ext uri="{FF2B5EF4-FFF2-40B4-BE49-F238E27FC236}">
                <a16:creationId xmlns:a16="http://schemas.microsoft.com/office/drawing/2014/main" id="{B99C03C8-BF33-4C27-9832-97127EEB1CC4}"/>
              </a:ext>
            </a:extLst>
          </p:cNvPr>
          <p:cNvSpPr>
            <a:spLocks noGrp="1"/>
          </p:cNvSpPr>
          <p:nvPr>
            <p:ph type="title"/>
          </p:nvPr>
        </p:nvSpPr>
        <p:spPr/>
        <p:txBody>
          <a:bodyPr/>
          <a:lstStyle/>
          <a:p>
            <a:r>
              <a:rPr lang="en-US" dirty="0"/>
              <a:t>Slide 2</a:t>
            </a:r>
          </a:p>
        </p:txBody>
      </p:sp>
      <p:pic>
        <p:nvPicPr>
          <p:cNvPr id="3" name="Picture 2">
            <a:extLst>
              <a:ext uri="{FF2B5EF4-FFF2-40B4-BE49-F238E27FC236}">
                <a16:creationId xmlns:a16="http://schemas.microsoft.com/office/drawing/2014/main" id="{7B8DFD74-BC87-C94B-8212-D9587B0C342C}"/>
              </a:ext>
            </a:extLst>
          </p:cNvPr>
          <p:cNvPicPr>
            <a:picLocks noChangeAspect="1"/>
          </p:cNvPicPr>
          <p:nvPr/>
        </p:nvPicPr>
        <p:blipFill>
          <a:blip r:embed="rId5"/>
          <a:stretch>
            <a:fillRect/>
          </a:stretch>
        </p:blipFill>
        <p:spPr>
          <a:xfrm>
            <a:off x="5648960" y="427490"/>
            <a:ext cx="6214599" cy="5367020"/>
          </a:xfrm>
          <a:prstGeom prst="rect">
            <a:avLst/>
          </a:prstGeom>
        </p:spPr>
      </p:pic>
    </p:spTree>
    <p:extLst>
      <p:ext uri="{BB962C8B-B14F-4D97-AF65-F5344CB8AC3E}">
        <p14:creationId xmlns:p14="http://schemas.microsoft.com/office/powerpoint/2010/main" val="3503053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righ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childTnLst>
                                </p:cTn>
                              </p:par>
                            </p:childTnLst>
                          </p:cTn>
                        </p:par>
                        <p:par>
                          <p:cTn id="13" fill="hold">
                            <p:stCondLst>
                              <p:cond delay="1250"/>
                            </p:stCondLst>
                            <p:childTnLst>
                              <p:par>
                                <p:cTn id="14" presetID="2" presetClass="entr" presetSubtype="2" decel="30000"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additive="base">
                                        <p:cTn id="16" dur="1000" fill="hold"/>
                                        <p:tgtEl>
                                          <p:spTgt spid="38"/>
                                        </p:tgtEl>
                                        <p:attrNameLst>
                                          <p:attrName>ppt_x</p:attrName>
                                        </p:attrNameLst>
                                      </p:cBhvr>
                                      <p:tavLst>
                                        <p:tav tm="0">
                                          <p:val>
                                            <p:strVal val="1+#ppt_w/2"/>
                                          </p:val>
                                        </p:tav>
                                        <p:tav tm="100000">
                                          <p:val>
                                            <p:strVal val="#ppt_x"/>
                                          </p:val>
                                        </p:tav>
                                      </p:tavLst>
                                    </p:anim>
                                    <p:anim calcmode="lin" valueType="num">
                                      <p:cBhvr additive="base">
                                        <p:cTn id="17" dur="10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Introduction</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19" name="TextBox 18">
            <a:extLst>
              <a:ext uri="{FF2B5EF4-FFF2-40B4-BE49-F238E27FC236}">
                <a16:creationId xmlns:a16="http://schemas.microsoft.com/office/drawing/2014/main" id="{E37D1B97-80DF-0942-A434-E06D56A308A4}"/>
              </a:ext>
            </a:extLst>
          </p:cNvPr>
          <p:cNvSpPr txBox="1"/>
          <p:nvPr/>
        </p:nvSpPr>
        <p:spPr>
          <a:xfrm>
            <a:off x="632177" y="1128889"/>
            <a:ext cx="5084109" cy="2585323"/>
          </a:xfrm>
          <a:prstGeom prst="rect">
            <a:avLst/>
          </a:prstGeom>
          <a:noFill/>
        </p:spPr>
        <p:txBody>
          <a:bodyPr wrap="square" rtlCol="0">
            <a:spAutoFit/>
          </a:bodyPr>
          <a:lstStyle/>
          <a:p>
            <a:r>
              <a:rPr lang="en-US" dirty="0"/>
              <a:t>The modern-day café provides the perfect ambiance for people to come in and enjoy a slow-paced life style, whether it’s to have a conversation, get some reading done, or to just sip of a latte, the café helps to provide the escape. New York City, although, has its plethora of coffee shops, it lacks the cafe and introducing it to this bustling city could help bring the balance of busy and leisure.</a:t>
            </a:r>
          </a:p>
          <a:p>
            <a:endParaRPr lang="en-US" dirty="0"/>
          </a:p>
        </p:txBody>
      </p:sp>
      <p:pic>
        <p:nvPicPr>
          <p:cNvPr id="21" name="Picture 20">
            <a:extLst>
              <a:ext uri="{FF2B5EF4-FFF2-40B4-BE49-F238E27FC236}">
                <a16:creationId xmlns:a16="http://schemas.microsoft.com/office/drawing/2014/main" id="{1768EA84-AC75-8F40-9239-CD4F791C9640}"/>
              </a:ext>
            </a:extLst>
          </p:cNvPr>
          <p:cNvPicPr>
            <a:picLocks noChangeAspect="1"/>
          </p:cNvPicPr>
          <p:nvPr/>
        </p:nvPicPr>
        <p:blipFill>
          <a:blip r:embed="rId3"/>
          <a:stretch>
            <a:fillRect/>
          </a:stretch>
        </p:blipFill>
        <p:spPr>
          <a:xfrm>
            <a:off x="7337984" y="148425"/>
            <a:ext cx="2810728" cy="5888733"/>
          </a:xfrm>
          <a:prstGeom prst="rect">
            <a:avLst/>
          </a:prstGeom>
        </p:spPr>
      </p:pic>
    </p:spTree>
    <p:extLst>
      <p:ext uri="{BB962C8B-B14F-4D97-AF65-F5344CB8AC3E}">
        <p14:creationId xmlns:p14="http://schemas.microsoft.com/office/powerpoint/2010/main" val="8452861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Problem</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4" name="Rectangle 43">
            <a:extLst>
              <a:ext uri="{C183D7F6-B498-43B3-948B-1728B52AA6E4}">
                <adec:decorative xmlns:adec="http://schemas.microsoft.com/office/drawing/2017/decorative" val="1"/>
              </a:ext>
            </a:extLst>
          </p:cNvPr>
          <p:cNvSpPr/>
          <p:nvPr/>
        </p:nvSpPr>
        <p:spPr>
          <a:xfrm>
            <a:off x="0" y="1376680"/>
            <a:ext cx="12192000" cy="247133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hidden="1">
            <a:extLst>
              <a:ext uri="{FF2B5EF4-FFF2-40B4-BE49-F238E27FC236}">
                <a16:creationId xmlns:a16="http://schemas.microsoft.com/office/drawing/2014/main" id="{91EB68CD-5A94-4E59-AA75-8FF956921CC1}"/>
              </a:ext>
            </a:extLst>
          </p:cNvPr>
          <p:cNvSpPr>
            <a:spLocks noGrp="1"/>
          </p:cNvSpPr>
          <p:nvPr>
            <p:ph type="title"/>
          </p:nvPr>
        </p:nvSpPr>
        <p:spPr/>
        <p:txBody>
          <a:bodyPr/>
          <a:lstStyle/>
          <a:p>
            <a:r>
              <a:rPr lang="en-US" dirty="0"/>
              <a:t>Slide 4</a:t>
            </a:r>
          </a:p>
        </p:txBody>
      </p:sp>
      <p:sp>
        <p:nvSpPr>
          <p:cNvPr id="7" name="TextBox 6">
            <a:extLst>
              <a:ext uri="{FF2B5EF4-FFF2-40B4-BE49-F238E27FC236}">
                <a16:creationId xmlns:a16="http://schemas.microsoft.com/office/drawing/2014/main" id="{5B3AB98E-3DD4-A841-9F4E-157CC3386BF5}"/>
              </a:ext>
            </a:extLst>
          </p:cNvPr>
          <p:cNvSpPr txBox="1"/>
          <p:nvPr/>
        </p:nvSpPr>
        <p:spPr>
          <a:xfrm>
            <a:off x="7303912" y="1458183"/>
            <a:ext cx="4301067" cy="2308324"/>
          </a:xfrm>
          <a:prstGeom prst="rect">
            <a:avLst/>
          </a:prstGeom>
          <a:noFill/>
        </p:spPr>
        <p:txBody>
          <a:bodyPr wrap="square" rtlCol="0">
            <a:spAutoFit/>
          </a:bodyPr>
          <a:lstStyle/>
          <a:p>
            <a:r>
              <a:rPr lang="en-US" dirty="0"/>
              <a:t>New York City is a crowded city with several Patisseries and coffee shops however, identifying if they have the café setting is an important aspect. And spotting where the café could be effectively located is also a significant aspect, because it needs to draw the crowds of the city for an unwinding experience. </a:t>
            </a:r>
          </a:p>
        </p:txBody>
      </p:sp>
      <p:pic>
        <p:nvPicPr>
          <p:cNvPr id="9" name="Picture 8">
            <a:extLst>
              <a:ext uri="{FF2B5EF4-FFF2-40B4-BE49-F238E27FC236}">
                <a16:creationId xmlns:a16="http://schemas.microsoft.com/office/drawing/2014/main" id="{A08323CF-E560-CD47-8423-D4AA71332D3A}"/>
              </a:ext>
            </a:extLst>
          </p:cNvPr>
          <p:cNvPicPr>
            <a:picLocks noChangeAspect="1"/>
          </p:cNvPicPr>
          <p:nvPr/>
        </p:nvPicPr>
        <p:blipFill>
          <a:blip r:embed="rId3"/>
          <a:stretch>
            <a:fillRect/>
          </a:stretch>
        </p:blipFill>
        <p:spPr>
          <a:xfrm>
            <a:off x="716845" y="825500"/>
            <a:ext cx="4978400" cy="5613400"/>
          </a:xfrm>
          <a:prstGeom prst="rect">
            <a:avLst/>
          </a:prstGeom>
        </p:spPr>
      </p:pic>
    </p:spTree>
    <p:extLst>
      <p:ext uri="{BB962C8B-B14F-4D97-AF65-F5344CB8AC3E}">
        <p14:creationId xmlns:p14="http://schemas.microsoft.com/office/powerpoint/2010/main" val="16603449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4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hotograph of coffee mug in saucer, spilled over with coffee beans pouring ou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1" name="Rectangle 10">
            <a:extLs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p:cNvSpPr txBox="1"/>
          <p:nvPr/>
        </p:nvSpPr>
        <p:spPr>
          <a:xfrm>
            <a:off x="961228" y="1811629"/>
            <a:ext cx="6879751" cy="486287"/>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Solution</a:t>
            </a:r>
          </a:p>
        </p:txBody>
      </p:sp>
      <p:pic>
        <p:nvPicPr>
          <p:cNvPr id="38" name="Picture 37" descr="Coffee mug icon"/>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6721" y="2767583"/>
            <a:ext cx="343070" cy="494211"/>
          </a:xfrm>
          <a:prstGeom prst="rect">
            <a:avLst/>
          </a:prstGeom>
        </p:spPr>
      </p:pic>
      <p:sp>
        <p:nvSpPr>
          <p:cNvPr id="10" name="Rectangle 9"/>
          <p:cNvSpPr/>
          <p:nvPr/>
        </p:nvSpPr>
        <p:spPr>
          <a:xfrm>
            <a:off x="1838427" y="2870981"/>
            <a:ext cx="3251201" cy="390813"/>
          </a:xfrm>
          <a:prstGeom prst="rect">
            <a:avLst/>
          </a:prstGeom>
        </p:spPr>
        <p:txBody>
          <a:bodyPr wrap="square">
            <a:spAutoFit/>
          </a:bodyPr>
          <a:lstStyle/>
          <a:p>
            <a:pPr>
              <a:lnSpc>
                <a:spcPct val="120000"/>
              </a:lnSpc>
            </a:pPr>
            <a:r>
              <a:rPr lang="en-US" b="1" dirty="0">
                <a:solidFill>
                  <a:schemeClr val="bg1"/>
                </a:solidFill>
                <a:latin typeface="Lato" panose="020F0502020204030203" pitchFamily="34" charset="0"/>
                <a:ea typeface="Lato" panose="020F0502020204030203" pitchFamily="34" charset="0"/>
                <a:cs typeface="Lato" panose="020F0502020204030203" pitchFamily="34" charset="0"/>
              </a:rPr>
              <a:t>Foursquare API</a:t>
            </a:r>
          </a:p>
        </p:txBody>
      </p:sp>
      <p:sp>
        <p:nvSpPr>
          <p:cNvPr id="2" name="Title 1" hidden="1">
            <a:extLst>
              <a:ext uri="{FF2B5EF4-FFF2-40B4-BE49-F238E27FC236}">
                <a16:creationId xmlns:a16="http://schemas.microsoft.com/office/drawing/2014/main" id="{9F3820DA-290B-43AA-AA9C-82643FA3E2B3}"/>
              </a:ext>
            </a:extLst>
          </p:cNvPr>
          <p:cNvSpPr>
            <a:spLocks noGrp="1"/>
          </p:cNvSpPr>
          <p:nvPr>
            <p:ph type="title"/>
          </p:nvPr>
        </p:nvSpPr>
        <p:spPr/>
        <p:txBody>
          <a:bodyPr/>
          <a:lstStyle/>
          <a:p>
            <a:r>
              <a:rPr lang="en-US" dirty="0"/>
              <a:t>Slide 5</a:t>
            </a:r>
          </a:p>
        </p:txBody>
      </p:sp>
      <p:pic>
        <p:nvPicPr>
          <p:cNvPr id="4" name="Picture 3">
            <a:extLst>
              <a:ext uri="{FF2B5EF4-FFF2-40B4-BE49-F238E27FC236}">
                <a16:creationId xmlns:a16="http://schemas.microsoft.com/office/drawing/2014/main" id="{A90251C4-59C0-6646-AE02-02100B016F64}"/>
              </a:ext>
            </a:extLst>
          </p:cNvPr>
          <p:cNvPicPr>
            <a:picLocks noChangeAspect="1"/>
          </p:cNvPicPr>
          <p:nvPr/>
        </p:nvPicPr>
        <p:blipFill>
          <a:blip r:embed="rId5"/>
          <a:stretch>
            <a:fillRect/>
          </a:stretch>
        </p:blipFill>
        <p:spPr>
          <a:xfrm>
            <a:off x="4055846" y="1079249"/>
            <a:ext cx="7918902" cy="4560711"/>
          </a:xfrm>
          <a:prstGeom prst="rect">
            <a:avLst/>
          </a:prstGeom>
        </p:spPr>
      </p:pic>
      <p:pic>
        <p:nvPicPr>
          <p:cNvPr id="7" name="Picture 6">
            <a:extLst>
              <a:ext uri="{FF2B5EF4-FFF2-40B4-BE49-F238E27FC236}">
                <a16:creationId xmlns:a16="http://schemas.microsoft.com/office/drawing/2014/main" id="{44DE7501-33DC-D448-A0BA-486994EB1D7E}"/>
              </a:ext>
            </a:extLst>
          </p:cNvPr>
          <p:cNvPicPr>
            <a:picLocks noChangeAspect="1"/>
          </p:cNvPicPr>
          <p:nvPr/>
        </p:nvPicPr>
        <p:blipFill>
          <a:blip r:embed="rId6"/>
          <a:stretch>
            <a:fillRect/>
          </a:stretch>
        </p:blipFill>
        <p:spPr>
          <a:xfrm>
            <a:off x="7083777" y="283515"/>
            <a:ext cx="2133600" cy="622300"/>
          </a:xfrm>
          <a:prstGeom prst="rect">
            <a:avLst/>
          </a:prstGeom>
        </p:spPr>
      </p:pic>
    </p:spTree>
    <p:extLst>
      <p:ext uri="{BB962C8B-B14F-4D97-AF65-F5344CB8AC3E}">
        <p14:creationId xmlns:p14="http://schemas.microsoft.com/office/powerpoint/2010/main" val="14774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ppt_x</p:attrName>
                                        </p:attrNameLst>
                                      </p:cBhvr>
                                      <p:tavLst>
                                        <p:tav tm="0">
                                          <p:val>
                                            <p:strVal val="#ppt_x-#ppt_w*1.125000"/>
                                          </p:val>
                                        </p:tav>
                                        <p:tav tm="100000">
                                          <p:val>
                                            <p:strVal val="#ppt_x"/>
                                          </p:val>
                                        </p:tav>
                                      </p:tavLst>
                                    </p:anim>
                                    <p:animEffect transition="in" filter="wipe(right)">
                                      <p:cBhvr>
                                        <p:cTn id="8" dur="500"/>
                                        <p:tgtEl>
                                          <p:spTgt spid="29"/>
                                        </p:tgtEl>
                                      </p:cBhvr>
                                    </p:animEffect>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p:cTn id="12" dur="500" fill="hold"/>
                                        <p:tgtEl>
                                          <p:spTgt spid="38"/>
                                        </p:tgtEl>
                                        <p:attrNameLst>
                                          <p:attrName>ppt_w</p:attrName>
                                        </p:attrNameLst>
                                      </p:cBhvr>
                                      <p:tavLst>
                                        <p:tav tm="0">
                                          <p:val>
                                            <p:fltVal val="0"/>
                                          </p:val>
                                        </p:tav>
                                        <p:tav tm="100000">
                                          <p:val>
                                            <p:strVal val="#ppt_w"/>
                                          </p:val>
                                        </p:tav>
                                      </p:tavLst>
                                    </p:anim>
                                    <p:anim calcmode="lin" valueType="num">
                                      <p:cBhvr>
                                        <p:cTn id="13" dur="500" fill="hold"/>
                                        <p:tgtEl>
                                          <p:spTgt spid="38"/>
                                        </p:tgtEl>
                                        <p:attrNameLst>
                                          <p:attrName>ppt_h</p:attrName>
                                        </p:attrNameLst>
                                      </p:cBhvr>
                                      <p:tavLst>
                                        <p:tav tm="0">
                                          <p:val>
                                            <p:fltVal val="0"/>
                                          </p:val>
                                        </p:tav>
                                        <p:tav tm="100000">
                                          <p:val>
                                            <p:strVal val="#ppt_h"/>
                                          </p:val>
                                        </p:tav>
                                      </p:tavLst>
                                    </p:anim>
                                    <p:animEffect transition="in" filter="fade">
                                      <p:cBhvr>
                                        <p:cTn id="14" dur="500"/>
                                        <p:tgtEl>
                                          <p:spTgt spid="38"/>
                                        </p:tgtEl>
                                      </p:cBhvr>
                                    </p:animEffect>
                                  </p:childTnLst>
                                </p:cTn>
                              </p:par>
                              <p:par>
                                <p:cTn id="15" presetID="26" presetClass="emph" presetSubtype="0" fill="hold" nodeType="withEffect">
                                  <p:stCondLst>
                                    <p:cond delay="250"/>
                                  </p:stCondLst>
                                  <p:childTnLst>
                                    <p:animEffect transition="out" filter="fade">
                                      <p:cBhvr>
                                        <p:cTn id="16" dur="500" tmFilter="0, 0; .2, .5; .8, .5; 1, 0"/>
                                        <p:tgtEl>
                                          <p:spTgt spid="38"/>
                                        </p:tgtEl>
                                      </p:cBhvr>
                                    </p:animEffect>
                                    <p:animScale>
                                      <p:cBhvr>
                                        <p:cTn id="17" dur="250" autoRev="1" fill="hold"/>
                                        <p:tgtEl>
                                          <p:spTgt spid="38"/>
                                        </p:tgtEl>
                                      </p:cBhvr>
                                      <p:by x="105000" y="105000"/>
                                    </p:animScale>
                                  </p:childTnLst>
                                </p:cTn>
                              </p:par>
                            </p:childTnLst>
                          </p:cTn>
                        </p:par>
                        <p:par>
                          <p:cTn id="18" fill="hold">
                            <p:stCondLst>
                              <p:cond delay="1250"/>
                            </p:stCondLst>
                            <p:childTnLst>
                              <p:par>
                                <p:cTn id="19" presetID="22" presetClass="entr" presetSubtype="8"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left)">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Top view of coffee mug filled with coffee on a table with coffee beans poured around the mu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Rectangle 10">
            <a:extLs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p:cNvSpPr txBox="1"/>
          <p:nvPr/>
        </p:nvSpPr>
        <p:spPr>
          <a:xfrm>
            <a:off x="961228" y="1811629"/>
            <a:ext cx="6879751" cy="486287"/>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Methodology</a:t>
            </a:r>
          </a:p>
        </p:txBody>
      </p:sp>
      <p:pic>
        <p:nvPicPr>
          <p:cNvPr id="38" name="Picture 37" descr="Coffee mug icon"/>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6721" y="2767583"/>
            <a:ext cx="343070" cy="494211"/>
          </a:xfrm>
          <a:prstGeom prst="rect">
            <a:avLst/>
          </a:prstGeom>
        </p:spPr>
      </p:pic>
      <p:sp>
        <p:nvSpPr>
          <p:cNvPr id="10" name="Rectangle 9"/>
          <p:cNvSpPr/>
          <p:nvPr/>
        </p:nvSpPr>
        <p:spPr>
          <a:xfrm>
            <a:off x="1838427" y="2870981"/>
            <a:ext cx="9582608" cy="393890"/>
          </a:xfrm>
          <a:prstGeom prst="rect">
            <a:avLst/>
          </a:prstGeom>
        </p:spPr>
        <p:txBody>
          <a:bodyPr wrap="square">
            <a:spAutoFit/>
          </a:bodyPr>
          <a:lstStyle/>
          <a:p>
            <a:pPr>
              <a:lnSpc>
                <a:spcPct val="120000"/>
              </a:lnSpc>
            </a:pPr>
            <a:r>
              <a:rPr lang="en-US" b="1" dirty="0">
                <a:solidFill>
                  <a:schemeClr val="bg1"/>
                </a:solidFill>
                <a:latin typeface="Lato" panose="020F0502020204030203" pitchFamily="34" charset="0"/>
                <a:ea typeface="Lato" panose="020F0502020204030203" pitchFamily="34" charset="0"/>
                <a:cs typeface="Lato" panose="020F0502020204030203" pitchFamily="34" charset="0"/>
              </a:rPr>
              <a:t>Hone in on the coordinates for potential café location</a:t>
            </a:r>
          </a:p>
        </p:txBody>
      </p:sp>
      <p:pic>
        <p:nvPicPr>
          <p:cNvPr id="31" name="Picture 30" descr="Coffee mug icon"/>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6721" y="3359605"/>
            <a:ext cx="343070" cy="494211"/>
          </a:xfrm>
          <a:prstGeom prst="rect">
            <a:avLst/>
          </a:prstGeom>
        </p:spPr>
      </p:pic>
      <p:sp>
        <p:nvSpPr>
          <p:cNvPr id="32" name="Rectangle 31"/>
          <p:cNvSpPr/>
          <p:nvPr/>
        </p:nvSpPr>
        <p:spPr>
          <a:xfrm>
            <a:off x="1838427" y="3463003"/>
            <a:ext cx="7861385" cy="393890"/>
          </a:xfrm>
          <a:prstGeom prst="rect">
            <a:avLst/>
          </a:prstGeom>
        </p:spPr>
        <p:txBody>
          <a:bodyPr wrap="square">
            <a:spAutoFit/>
          </a:bodyPr>
          <a:lstStyle/>
          <a:p>
            <a:pPr>
              <a:lnSpc>
                <a:spcPct val="120000"/>
              </a:lnSpc>
            </a:pPr>
            <a:r>
              <a:rPr lang="en-US" b="1" dirty="0">
                <a:solidFill>
                  <a:schemeClr val="bg1"/>
                </a:solidFill>
                <a:latin typeface="Lato" panose="020F0502020204030203" pitchFamily="34" charset="0"/>
                <a:ea typeface="Lato" panose="020F0502020204030203" pitchFamily="34" charset="0"/>
                <a:cs typeface="Lato" panose="020F0502020204030203" pitchFamily="34" charset="0"/>
              </a:rPr>
              <a:t>Use Foursquare to determine similar enterprises near by </a:t>
            </a:r>
          </a:p>
        </p:txBody>
      </p:sp>
      <p:pic>
        <p:nvPicPr>
          <p:cNvPr id="34" name="Picture 33" descr="Coffee mug icon"/>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46721" y="3951627"/>
            <a:ext cx="343070" cy="494211"/>
          </a:xfrm>
          <a:prstGeom prst="rect">
            <a:avLst/>
          </a:prstGeom>
        </p:spPr>
      </p:pic>
      <p:sp>
        <p:nvSpPr>
          <p:cNvPr id="35" name="Rectangle 34"/>
          <p:cNvSpPr/>
          <p:nvPr/>
        </p:nvSpPr>
        <p:spPr>
          <a:xfrm>
            <a:off x="1838427" y="4055025"/>
            <a:ext cx="9582608" cy="393890"/>
          </a:xfrm>
          <a:prstGeom prst="rect">
            <a:avLst/>
          </a:prstGeom>
        </p:spPr>
        <p:txBody>
          <a:bodyPr wrap="square">
            <a:spAutoFit/>
          </a:bodyPr>
          <a:lstStyle/>
          <a:p>
            <a:pPr>
              <a:lnSpc>
                <a:spcPct val="120000"/>
              </a:lnSpc>
            </a:pPr>
            <a:r>
              <a:rPr lang="en-US" b="1" dirty="0">
                <a:solidFill>
                  <a:schemeClr val="bg1"/>
                </a:solidFill>
                <a:latin typeface="Lato" panose="020F0502020204030203" pitchFamily="34" charset="0"/>
                <a:ea typeface="Lato" panose="020F0502020204030203" pitchFamily="34" charset="0"/>
                <a:cs typeface="Lato" panose="020F0502020204030203" pitchFamily="34" charset="0"/>
              </a:rPr>
              <a:t>Cluster the business to find possible location</a:t>
            </a:r>
          </a:p>
        </p:txBody>
      </p:sp>
      <p:sp>
        <p:nvSpPr>
          <p:cNvPr id="2" name="Title 1" hidden="1">
            <a:extLst>
              <a:ext uri="{FF2B5EF4-FFF2-40B4-BE49-F238E27FC236}">
                <a16:creationId xmlns:a16="http://schemas.microsoft.com/office/drawing/2014/main" id="{C41CB517-0AF2-4424-9DD9-9F81B4C196F0}"/>
              </a:ext>
            </a:extLst>
          </p:cNvPr>
          <p:cNvSpPr>
            <a:spLocks noGrp="1"/>
          </p:cNvSpPr>
          <p:nvPr>
            <p:ph type="title"/>
          </p:nvPr>
        </p:nvSpPr>
        <p:spPr/>
        <p:txBody>
          <a:bodyPr/>
          <a:lstStyle/>
          <a:p>
            <a:r>
              <a:rPr lang="en-US" dirty="0"/>
              <a:t>Slide 6</a:t>
            </a:r>
          </a:p>
        </p:txBody>
      </p:sp>
    </p:spTree>
    <p:extLst>
      <p:ext uri="{BB962C8B-B14F-4D97-AF65-F5344CB8AC3E}">
        <p14:creationId xmlns:p14="http://schemas.microsoft.com/office/powerpoint/2010/main" val="3387617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ppt_x</p:attrName>
                                        </p:attrNameLst>
                                      </p:cBhvr>
                                      <p:tavLst>
                                        <p:tav tm="0">
                                          <p:val>
                                            <p:strVal val="#ppt_x-#ppt_w*1.125000"/>
                                          </p:val>
                                        </p:tav>
                                        <p:tav tm="100000">
                                          <p:val>
                                            <p:strVal val="#ppt_x"/>
                                          </p:val>
                                        </p:tav>
                                      </p:tavLst>
                                    </p:anim>
                                    <p:animEffect transition="in" filter="wipe(right)">
                                      <p:cBhvr>
                                        <p:cTn id="8" dur="500"/>
                                        <p:tgtEl>
                                          <p:spTgt spid="29"/>
                                        </p:tgtEl>
                                      </p:cBhvr>
                                    </p:animEffect>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p:cTn id="12" dur="500" fill="hold"/>
                                        <p:tgtEl>
                                          <p:spTgt spid="38"/>
                                        </p:tgtEl>
                                        <p:attrNameLst>
                                          <p:attrName>ppt_w</p:attrName>
                                        </p:attrNameLst>
                                      </p:cBhvr>
                                      <p:tavLst>
                                        <p:tav tm="0">
                                          <p:val>
                                            <p:fltVal val="0"/>
                                          </p:val>
                                        </p:tav>
                                        <p:tav tm="100000">
                                          <p:val>
                                            <p:strVal val="#ppt_w"/>
                                          </p:val>
                                        </p:tav>
                                      </p:tavLst>
                                    </p:anim>
                                    <p:anim calcmode="lin" valueType="num">
                                      <p:cBhvr>
                                        <p:cTn id="13" dur="500" fill="hold"/>
                                        <p:tgtEl>
                                          <p:spTgt spid="38"/>
                                        </p:tgtEl>
                                        <p:attrNameLst>
                                          <p:attrName>ppt_h</p:attrName>
                                        </p:attrNameLst>
                                      </p:cBhvr>
                                      <p:tavLst>
                                        <p:tav tm="0">
                                          <p:val>
                                            <p:fltVal val="0"/>
                                          </p:val>
                                        </p:tav>
                                        <p:tav tm="100000">
                                          <p:val>
                                            <p:strVal val="#ppt_h"/>
                                          </p:val>
                                        </p:tav>
                                      </p:tavLst>
                                    </p:anim>
                                    <p:animEffect transition="in" filter="fade">
                                      <p:cBhvr>
                                        <p:cTn id="14" dur="500"/>
                                        <p:tgtEl>
                                          <p:spTgt spid="38"/>
                                        </p:tgtEl>
                                      </p:cBhvr>
                                    </p:animEffect>
                                  </p:childTnLst>
                                </p:cTn>
                              </p:par>
                              <p:par>
                                <p:cTn id="15" presetID="26" presetClass="emph" presetSubtype="0" fill="hold" nodeType="withEffect">
                                  <p:stCondLst>
                                    <p:cond delay="250"/>
                                  </p:stCondLst>
                                  <p:childTnLst>
                                    <p:animEffect transition="out" filter="fade">
                                      <p:cBhvr>
                                        <p:cTn id="16" dur="500" tmFilter="0, 0; .2, .5; .8, .5; 1, 0"/>
                                        <p:tgtEl>
                                          <p:spTgt spid="38"/>
                                        </p:tgtEl>
                                      </p:cBhvr>
                                    </p:animEffect>
                                    <p:animScale>
                                      <p:cBhvr>
                                        <p:cTn id="17" dur="250" autoRev="1" fill="hold"/>
                                        <p:tgtEl>
                                          <p:spTgt spid="38"/>
                                        </p:tgtEl>
                                      </p:cBhvr>
                                      <p:by x="105000" y="105000"/>
                                    </p:animScale>
                                  </p:childTnLst>
                                </p:cTn>
                              </p:par>
                            </p:childTnLst>
                          </p:cTn>
                        </p:par>
                        <p:par>
                          <p:cTn id="18" fill="hold">
                            <p:stCondLst>
                              <p:cond delay="1250"/>
                            </p:stCondLst>
                            <p:childTnLst>
                              <p:par>
                                <p:cTn id="19" presetID="22" presetClass="entr" presetSubtype="8"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left)">
                                      <p:cBhvr>
                                        <p:cTn id="21" dur="500"/>
                                        <p:tgtEl>
                                          <p:spTgt spid="10"/>
                                        </p:tgtEl>
                                      </p:cBhvr>
                                    </p:animEffect>
                                  </p:childTnLst>
                                </p:cTn>
                              </p:par>
                            </p:childTnLst>
                          </p:cTn>
                        </p:par>
                        <p:par>
                          <p:cTn id="22" fill="hold">
                            <p:stCondLst>
                              <p:cond delay="1750"/>
                            </p:stCondLst>
                            <p:childTnLst>
                              <p:par>
                                <p:cTn id="23" presetID="53" presetClass="entr" presetSubtype="16" fill="hold"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p:cTn id="25" dur="500" fill="hold"/>
                                        <p:tgtEl>
                                          <p:spTgt spid="31"/>
                                        </p:tgtEl>
                                        <p:attrNameLst>
                                          <p:attrName>ppt_w</p:attrName>
                                        </p:attrNameLst>
                                      </p:cBhvr>
                                      <p:tavLst>
                                        <p:tav tm="0">
                                          <p:val>
                                            <p:fltVal val="0"/>
                                          </p:val>
                                        </p:tav>
                                        <p:tav tm="100000">
                                          <p:val>
                                            <p:strVal val="#ppt_w"/>
                                          </p:val>
                                        </p:tav>
                                      </p:tavLst>
                                    </p:anim>
                                    <p:anim calcmode="lin" valueType="num">
                                      <p:cBhvr>
                                        <p:cTn id="26" dur="500" fill="hold"/>
                                        <p:tgtEl>
                                          <p:spTgt spid="31"/>
                                        </p:tgtEl>
                                        <p:attrNameLst>
                                          <p:attrName>ppt_h</p:attrName>
                                        </p:attrNameLst>
                                      </p:cBhvr>
                                      <p:tavLst>
                                        <p:tav tm="0">
                                          <p:val>
                                            <p:fltVal val="0"/>
                                          </p:val>
                                        </p:tav>
                                        <p:tav tm="100000">
                                          <p:val>
                                            <p:strVal val="#ppt_h"/>
                                          </p:val>
                                        </p:tav>
                                      </p:tavLst>
                                    </p:anim>
                                    <p:animEffect transition="in" filter="fade">
                                      <p:cBhvr>
                                        <p:cTn id="27" dur="500"/>
                                        <p:tgtEl>
                                          <p:spTgt spid="31"/>
                                        </p:tgtEl>
                                      </p:cBhvr>
                                    </p:animEffect>
                                  </p:childTnLst>
                                </p:cTn>
                              </p:par>
                              <p:par>
                                <p:cTn id="28" presetID="26" presetClass="emph" presetSubtype="0" fill="hold" nodeType="withEffect">
                                  <p:stCondLst>
                                    <p:cond delay="250"/>
                                  </p:stCondLst>
                                  <p:childTnLst>
                                    <p:animEffect transition="out" filter="fade">
                                      <p:cBhvr>
                                        <p:cTn id="29" dur="500" tmFilter="0, 0; .2, .5; .8, .5; 1, 0"/>
                                        <p:tgtEl>
                                          <p:spTgt spid="31"/>
                                        </p:tgtEl>
                                      </p:cBhvr>
                                    </p:animEffect>
                                    <p:animScale>
                                      <p:cBhvr>
                                        <p:cTn id="30" dur="250" autoRev="1" fill="hold"/>
                                        <p:tgtEl>
                                          <p:spTgt spid="31"/>
                                        </p:tgtEl>
                                      </p:cBhvr>
                                      <p:by x="105000" y="105000"/>
                                    </p:animScale>
                                  </p:childTnLst>
                                </p:cTn>
                              </p:par>
                            </p:childTnLst>
                          </p:cTn>
                        </p:par>
                        <p:par>
                          <p:cTn id="31" fill="hold">
                            <p:stCondLst>
                              <p:cond delay="2500"/>
                            </p:stCondLst>
                            <p:childTnLst>
                              <p:par>
                                <p:cTn id="32" presetID="22" presetClass="entr" presetSubtype="8" fill="hold" grpId="0" nodeType="after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wipe(left)">
                                      <p:cBhvr>
                                        <p:cTn id="34" dur="500"/>
                                        <p:tgtEl>
                                          <p:spTgt spid="32"/>
                                        </p:tgtEl>
                                      </p:cBhvr>
                                    </p:animEffect>
                                  </p:childTnLst>
                                </p:cTn>
                              </p:par>
                            </p:childTnLst>
                          </p:cTn>
                        </p:par>
                        <p:par>
                          <p:cTn id="35" fill="hold">
                            <p:stCondLst>
                              <p:cond delay="3000"/>
                            </p:stCondLst>
                            <p:childTnLst>
                              <p:par>
                                <p:cTn id="36" presetID="53" presetClass="entr" presetSubtype="16" fill="hold" nodeType="after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p:cTn id="38" dur="500" fill="hold"/>
                                        <p:tgtEl>
                                          <p:spTgt spid="34"/>
                                        </p:tgtEl>
                                        <p:attrNameLst>
                                          <p:attrName>ppt_w</p:attrName>
                                        </p:attrNameLst>
                                      </p:cBhvr>
                                      <p:tavLst>
                                        <p:tav tm="0">
                                          <p:val>
                                            <p:fltVal val="0"/>
                                          </p:val>
                                        </p:tav>
                                        <p:tav tm="100000">
                                          <p:val>
                                            <p:strVal val="#ppt_w"/>
                                          </p:val>
                                        </p:tav>
                                      </p:tavLst>
                                    </p:anim>
                                    <p:anim calcmode="lin" valueType="num">
                                      <p:cBhvr>
                                        <p:cTn id="39" dur="500" fill="hold"/>
                                        <p:tgtEl>
                                          <p:spTgt spid="34"/>
                                        </p:tgtEl>
                                        <p:attrNameLst>
                                          <p:attrName>ppt_h</p:attrName>
                                        </p:attrNameLst>
                                      </p:cBhvr>
                                      <p:tavLst>
                                        <p:tav tm="0">
                                          <p:val>
                                            <p:fltVal val="0"/>
                                          </p:val>
                                        </p:tav>
                                        <p:tav tm="100000">
                                          <p:val>
                                            <p:strVal val="#ppt_h"/>
                                          </p:val>
                                        </p:tav>
                                      </p:tavLst>
                                    </p:anim>
                                    <p:animEffect transition="in" filter="fade">
                                      <p:cBhvr>
                                        <p:cTn id="40" dur="500"/>
                                        <p:tgtEl>
                                          <p:spTgt spid="34"/>
                                        </p:tgtEl>
                                      </p:cBhvr>
                                    </p:animEffect>
                                  </p:childTnLst>
                                </p:cTn>
                              </p:par>
                              <p:par>
                                <p:cTn id="41" presetID="26" presetClass="emph" presetSubtype="0" fill="hold" nodeType="withEffect">
                                  <p:stCondLst>
                                    <p:cond delay="250"/>
                                  </p:stCondLst>
                                  <p:childTnLst>
                                    <p:animEffect transition="out" filter="fade">
                                      <p:cBhvr>
                                        <p:cTn id="42" dur="500" tmFilter="0, 0; .2, .5; .8, .5; 1, 0"/>
                                        <p:tgtEl>
                                          <p:spTgt spid="34"/>
                                        </p:tgtEl>
                                      </p:cBhvr>
                                    </p:animEffect>
                                    <p:animScale>
                                      <p:cBhvr>
                                        <p:cTn id="43" dur="250" autoRev="1" fill="hold"/>
                                        <p:tgtEl>
                                          <p:spTgt spid="34"/>
                                        </p:tgtEl>
                                      </p:cBhvr>
                                      <p:by x="105000" y="105000"/>
                                    </p:animScale>
                                  </p:childTnLst>
                                </p:cTn>
                              </p:par>
                            </p:childTnLst>
                          </p:cTn>
                        </p:par>
                        <p:par>
                          <p:cTn id="44" fill="hold">
                            <p:stCondLst>
                              <p:cond delay="3750"/>
                            </p:stCondLst>
                            <p:childTnLst>
                              <p:par>
                                <p:cTn id="45" presetID="22" presetClass="entr" presetSubtype="8" fill="hold" grpId="0" nodeType="after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wipe(left)">
                                      <p:cBhvr>
                                        <p:cTn id="4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0" grpId="0"/>
      <p:bldP spid="32"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880241"/>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HEAT MAP – COFFEE SHOPS AND EATERIES</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Title 6" hidden="1">
            <a:extLst>
              <a:ext uri="{FF2B5EF4-FFF2-40B4-BE49-F238E27FC236}">
                <a16:creationId xmlns:a16="http://schemas.microsoft.com/office/drawing/2014/main" id="{D602B064-C2D4-46FC-86C8-40ABA1F36E7B}"/>
              </a:ext>
            </a:extLst>
          </p:cNvPr>
          <p:cNvSpPr>
            <a:spLocks noGrp="1"/>
          </p:cNvSpPr>
          <p:nvPr>
            <p:ph type="title"/>
          </p:nvPr>
        </p:nvSpPr>
        <p:spPr/>
        <p:txBody>
          <a:bodyPr/>
          <a:lstStyle/>
          <a:p>
            <a:r>
              <a:rPr lang="en-US" dirty="0"/>
              <a:t>Slide 7</a:t>
            </a:r>
          </a:p>
        </p:txBody>
      </p:sp>
      <p:pic>
        <p:nvPicPr>
          <p:cNvPr id="14" name="Picture 13">
            <a:extLst>
              <a:ext uri="{FF2B5EF4-FFF2-40B4-BE49-F238E27FC236}">
                <a16:creationId xmlns:a16="http://schemas.microsoft.com/office/drawing/2014/main" id="{3944720B-0226-7342-B380-420A104362AB}"/>
              </a:ext>
            </a:extLst>
          </p:cNvPr>
          <p:cNvPicPr>
            <a:picLocks noChangeAspect="1"/>
          </p:cNvPicPr>
          <p:nvPr/>
        </p:nvPicPr>
        <p:blipFill>
          <a:blip r:embed="rId3"/>
          <a:stretch>
            <a:fillRect/>
          </a:stretch>
        </p:blipFill>
        <p:spPr>
          <a:xfrm>
            <a:off x="2505923" y="1123476"/>
            <a:ext cx="7949079" cy="5090718"/>
          </a:xfrm>
          <a:prstGeom prst="rect">
            <a:avLst/>
          </a:prstGeom>
        </p:spPr>
      </p:pic>
    </p:spTree>
    <p:extLst>
      <p:ext uri="{BB962C8B-B14F-4D97-AF65-F5344CB8AC3E}">
        <p14:creationId xmlns:p14="http://schemas.microsoft.com/office/powerpoint/2010/main" val="38707286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RESULTS</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2780E10A-BF24-4C26-B32C-C6E96EAD93FF}"/>
              </a:ext>
            </a:extLst>
          </p:cNvPr>
          <p:cNvSpPr>
            <a:spLocks noGrp="1"/>
          </p:cNvSpPr>
          <p:nvPr>
            <p:ph type="title"/>
          </p:nvPr>
        </p:nvSpPr>
        <p:spPr/>
        <p:txBody>
          <a:bodyPr/>
          <a:lstStyle/>
          <a:p>
            <a:r>
              <a:rPr lang="en-US" dirty="0"/>
              <a:t>Slide 8</a:t>
            </a:r>
          </a:p>
        </p:txBody>
      </p:sp>
      <p:pic>
        <p:nvPicPr>
          <p:cNvPr id="6" name="Picture 5">
            <a:extLst>
              <a:ext uri="{FF2B5EF4-FFF2-40B4-BE49-F238E27FC236}">
                <a16:creationId xmlns:a16="http://schemas.microsoft.com/office/drawing/2014/main" id="{45FF56A0-8F88-3845-B8A3-07111F0C3E47}"/>
              </a:ext>
            </a:extLst>
          </p:cNvPr>
          <p:cNvPicPr>
            <a:picLocks noChangeAspect="1"/>
          </p:cNvPicPr>
          <p:nvPr/>
        </p:nvPicPr>
        <p:blipFill>
          <a:blip r:embed="rId3"/>
          <a:stretch>
            <a:fillRect/>
          </a:stretch>
        </p:blipFill>
        <p:spPr>
          <a:xfrm>
            <a:off x="2225607" y="148425"/>
            <a:ext cx="7400694" cy="6408263"/>
          </a:xfrm>
          <a:prstGeom prst="rect">
            <a:avLst/>
          </a:prstGeom>
        </p:spPr>
      </p:pic>
    </p:spTree>
    <p:extLst>
      <p:ext uri="{BB962C8B-B14F-4D97-AF65-F5344CB8AC3E}">
        <p14:creationId xmlns:p14="http://schemas.microsoft.com/office/powerpoint/2010/main" val="7962810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RESULTS - ANALYSIS</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itle 5" hidden="1">
            <a:extLst>
              <a:ext uri="{FF2B5EF4-FFF2-40B4-BE49-F238E27FC236}">
                <a16:creationId xmlns:a16="http://schemas.microsoft.com/office/drawing/2014/main" id="{31C055C7-3FCB-433F-9834-9730B6D75DBC}"/>
              </a:ext>
            </a:extLst>
          </p:cNvPr>
          <p:cNvSpPr>
            <a:spLocks noGrp="1"/>
          </p:cNvSpPr>
          <p:nvPr>
            <p:ph type="title"/>
          </p:nvPr>
        </p:nvSpPr>
        <p:spPr/>
        <p:txBody>
          <a:bodyPr/>
          <a:lstStyle/>
          <a:p>
            <a:r>
              <a:rPr lang="en-US" dirty="0"/>
              <a:t>Slide 9</a:t>
            </a:r>
          </a:p>
        </p:txBody>
      </p:sp>
      <p:sp>
        <p:nvSpPr>
          <p:cNvPr id="7" name="TextBox 6">
            <a:extLst>
              <a:ext uri="{FF2B5EF4-FFF2-40B4-BE49-F238E27FC236}">
                <a16:creationId xmlns:a16="http://schemas.microsoft.com/office/drawing/2014/main" id="{65762512-EA79-5B47-827D-514DA0F83C38}"/>
              </a:ext>
            </a:extLst>
          </p:cNvPr>
          <p:cNvSpPr txBox="1"/>
          <p:nvPr/>
        </p:nvSpPr>
        <p:spPr>
          <a:xfrm>
            <a:off x="1383958" y="1025611"/>
            <a:ext cx="7945394" cy="923330"/>
          </a:xfrm>
          <a:prstGeom prst="rect">
            <a:avLst/>
          </a:prstGeom>
          <a:noFill/>
        </p:spPr>
        <p:txBody>
          <a:bodyPr wrap="square" rtlCol="0">
            <a:spAutoFit/>
          </a:bodyPr>
          <a:lstStyle/>
          <a:p>
            <a:r>
              <a:rPr lang="en-US" dirty="0"/>
              <a:t>After determining the similar places around the area with the help of </a:t>
            </a:r>
            <a:r>
              <a:rPr lang="en-US" dirty="0" err="1"/>
              <a:t>df.head</a:t>
            </a:r>
            <a:r>
              <a:rPr lang="en-US" dirty="0"/>
              <a:t>() code snippet below and the heat map provided above, the possible location for the new site was able to be seen. </a:t>
            </a:r>
          </a:p>
        </p:txBody>
      </p:sp>
      <p:pic>
        <p:nvPicPr>
          <p:cNvPr id="21" name="Picture 20">
            <a:extLst>
              <a:ext uri="{FF2B5EF4-FFF2-40B4-BE49-F238E27FC236}">
                <a16:creationId xmlns:a16="http://schemas.microsoft.com/office/drawing/2014/main" id="{88EEA369-E611-2740-871D-830651F9B62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3124200" y="2711450"/>
            <a:ext cx="5943600" cy="1435100"/>
          </a:xfrm>
          <a:prstGeom prst="rect">
            <a:avLst/>
          </a:prstGeom>
        </p:spPr>
      </p:pic>
    </p:spTree>
    <p:extLst>
      <p:ext uri="{BB962C8B-B14F-4D97-AF65-F5344CB8AC3E}">
        <p14:creationId xmlns:p14="http://schemas.microsoft.com/office/powerpoint/2010/main" val="31165145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BCEF3AB-10D4-49E3-B75C-776D60141D78}">
  <ds:schemaRefs>
    <ds:schemaRef ds:uri="http://schemas.microsoft.com/sharepoint/v3/contenttype/forms"/>
  </ds:schemaRefs>
</ds:datastoreItem>
</file>

<file path=customXml/itemProps2.xml><?xml version="1.0" encoding="utf-8"?>
<ds:datastoreItem xmlns:ds="http://schemas.openxmlformats.org/officeDocument/2006/customXml" ds:itemID="{D3510E7F-70F5-4475-850F-7F9C0A821B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AC98A6E-22EC-4DD4-9EEB-7896057C12A3}">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{6E026544-86F6-4748-8F75-00C6D3D763DD}tf10001119</Template>
  <TotalTime>34</TotalTime>
  <Words>532</Words>
  <Application>Microsoft Macintosh PowerPoint</Application>
  <PresentationFormat>Widescreen</PresentationFormat>
  <Paragraphs>60</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Gill Sans MT</vt:lpstr>
      <vt:lpstr>Lato</vt:lpstr>
      <vt:lpstr>Lato Black</vt:lpstr>
      <vt:lpstr>Gallery</vt:lpstr>
      <vt:lpstr>Slide 1</vt:lpstr>
      <vt:lpstr>Slide 2</vt:lpstr>
      <vt:lpstr>Slide 3</vt:lpstr>
      <vt:lpstr>Slide 4</vt:lpstr>
      <vt:lpstr>Slide 5</vt:lpstr>
      <vt:lpstr>Slide 6</vt:lpstr>
      <vt:lpstr>Slide 7</vt:lpstr>
      <vt:lpstr>Slide 8</vt:lpstr>
      <vt:lpstr>Slide 9</vt:lpstr>
      <vt:lpstr>Slide 10</vt:lpstr>
      <vt:lpstr>Slide 11</vt:lpstr>
      <vt:lpstr>Slide 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Microsoft Office User</dc:creator>
  <cp:lastModifiedBy>Microsoft Office User</cp:lastModifiedBy>
  <cp:revision>4</cp:revision>
  <dcterms:created xsi:type="dcterms:W3CDTF">2021-04-29T20:48:39Z</dcterms:created>
  <dcterms:modified xsi:type="dcterms:W3CDTF">2021-04-29T21:23:26Z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